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Eastman Grotesque Bold" panose="020B0604020202020204" charset="0"/>
      <p:regular r:id="rId13"/>
    </p:embeddedFont>
    <p:embeddedFont>
      <p:font typeface="Open Sans" panose="020B0606030504020204" pitchFamily="34" charset="0"/>
      <p:regular r:id="rId14"/>
    </p:embeddedFont>
    <p:embeddedFont>
      <p:font typeface="Open Sans Bold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Public Sans" panose="020B0604020202020204" charset="0"/>
      <p:regular r:id="rId17"/>
    </p:embeddedFont>
    <p:embeddedFont>
      <p:font typeface="Public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1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383506" y="-62724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3714414" y="1290989"/>
            <a:ext cx="11573961" cy="115739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  <a:ln w="95250" cap="sq">
              <a:gradFill>
                <a:gsLst>
                  <a:gs pos="0">
                    <a:srgbClr val="0151B8">
                      <a:alpha val="100000"/>
                    </a:srgbClr>
                  </a:gs>
                  <a:gs pos="100000">
                    <a:srgbClr val="0151B8">
                      <a:alpha val="24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2478688" y="7602356"/>
            <a:ext cx="6163611" cy="7752970"/>
          </a:xfrm>
          <a:custGeom>
            <a:avLst/>
            <a:gdLst/>
            <a:ahLst/>
            <a:cxnLst/>
            <a:rect l="l" t="t" r="r" b="b"/>
            <a:pathLst>
              <a:path w="6163611" h="7752970">
                <a:moveTo>
                  <a:pt x="0" y="0"/>
                </a:moveTo>
                <a:lnTo>
                  <a:pt x="6163611" y="0"/>
                </a:lnTo>
                <a:lnTo>
                  <a:pt x="6163611" y="7752970"/>
                </a:lnTo>
                <a:lnTo>
                  <a:pt x="0" y="775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8107427" y="7450874"/>
            <a:ext cx="4966456" cy="847741"/>
            <a:chOff x="0" y="0"/>
            <a:chExt cx="1382558" cy="235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2558" cy="235993"/>
            </a:xfrm>
            <a:custGeom>
              <a:avLst/>
              <a:gdLst/>
              <a:ahLst/>
              <a:cxnLst/>
              <a:rect l="l" t="t" r="r" b="b"/>
              <a:pathLst>
                <a:path w="1382558" h="235993">
                  <a:moveTo>
                    <a:pt x="117997" y="0"/>
                  </a:moveTo>
                  <a:lnTo>
                    <a:pt x="1264562" y="0"/>
                  </a:lnTo>
                  <a:cubicBezTo>
                    <a:pt x="1329729" y="0"/>
                    <a:pt x="1382558" y="52829"/>
                    <a:pt x="1382558" y="117997"/>
                  </a:cubicBezTo>
                  <a:lnTo>
                    <a:pt x="1382558" y="117997"/>
                  </a:lnTo>
                  <a:cubicBezTo>
                    <a:pt x="1382558" y="183164"/>
                    <a:pt x="1329729" y="235993"/>
                    <a:pt x="1264562" y="235993"/>
                  </a:cubicBezTo>
                  <a:lnTo>
                    <a:pt x="117997" y="235993"/>
                  </a:lnTo>
                  <a:cubicBezTo>
                    <a:pt x="52829" y="235993"/>
                    <a:pt x="0" y="183164"/>
                    <a:pt x="0" y="117997"/>
                  </a:cubicBezTo>
                  <a:lnTo>
                    <a:pt x="0" y="117997"/>
                  </a:lnTo>
                  <a:cubicBezTo>
                    <a:pt x="0" y="52829"/>
                    <a:pt x="52829" y="0"/>
                    <a:pt x="117997" y="0"/>
                  </a:cubicBez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82558" cy="274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7427" y="744844"/>
            <a:ext cx="11278510" cy="518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9"/>
              </a:lnSpc>
            </a:pPr>
            <a:r>
              <a:rPr lang="en-US" sz="11658" b="1">
                <a:solidFill>
                  <a:srgbClr val="014A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Vehicle Maintenance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7427" y="7526446"/>
            <a:ext cx="4966456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Torque Titans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00361" y="6106650"/>
            <a:ext cx="2751931" cy="662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1235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8236" y="5642865"/>
            <a:ext cx="7460770" cy="74607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>
                <a:alphaModFix amt="42000"/>
              </a:blip>
              <a:stretch>
                <a:fillRect/>
              </a:stretch>
            </a:blipFill>
            <a:ln w="190500" cap="sq">
              <a:solidFill>
                <a:srgbClr val="123586">
                  <a:alpha val="4196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Freeform 4"/>
          <p:cNvSpPr/>
          <p:nvPr/>
        </p:nvSpPr>
        <p:spPr>
          <a:xfrm flipV="1">
            <a:off x="-5589639" y="-2192252"/>
            <a:ext cx="10192919" cy="9619567"/>
          </a:xfrm>
          <a:custGeom>
            <a:avLst/>
            <a:gdLst/>
            <a:ahLst/>
            <a:cxnLst/>
            <a:rect l="l" t="t" r="r" b="b"/>
            <a:pathLst>
              <a:path w="10192919" h="9619567">
                <a:moveTo>
                  <a:pt x="0" y="9619567"/>
                </a:moveTo>
                <a:lnTo>
                  <a:pt x="10192919" y="9619567"/>
                </a:lnTo>
                <a:lnTo>
                  <a:pt x="10192919" y="0"/>
                </a:lnTo>
                <a:lnTo>
                  <a:pt x="0" y="0"/>
                </a:lnTo>
                <a:lnTo>
                  <a:pt x="0" y="9619567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flipH="1">
            <a:off x="13684720" y="2859685"/>
            <a:ext cx="10192919" cy="9619567"/>
          </a:xfrm>
          <a:custGeom>
            <a:avLst/>
            <a:gdLst/>
            <a:ahLst/>
            <a:cxnLst/>
            <a:rect l="l" t="t" r="r" b="b"/>
            <a:pathLst>
              <a:path w="10192919" h="9619567">
                <a:moveTo>
                  <a:pt x="10192919" y="0"/>
                </a:moveTo>
                <a:lnTo>
                  <a:pt x="0" y="0"/>
                </a:lnTo>
                <a:lnTo>
                  <a:pt x="0" y="9619567"/>
                </a:lnTo>
                <a:lnTo>
                  <a:pt x="10192919" y="9619567"/>
                </a:lnTo>
                <a:lnTo>
                  <a:pt x="10192919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3432907" y="-2355370"/>
            <a:ext cx="7460770" cy="74607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>
                <a:alphaModFix amt="49000"/>
              </a:blip>
              <a:stretch>
                <a:fillRect l="-17101" r="-16231"/>
              </a:stretch>
            </a:blipFill>
            <a:ln w="190500" cap="sq">
              <a:solidFill>
                <a:srgbClr val="123586">
                  <a:alpha val="48627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03665" y="3200163"/>
            <a:ext cx="10951440" cy="138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0"/>
              </a:lnSpc>
            </a:pPr>
            <a:r>
              <a:rPr lang="en-US" sz="9033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50395" y="5095875"/>
            <a:ext cx="9421957" cy="83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70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For your attention! If you have any questions or would like to discuss further, please feel free to reach out.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48187" y="239963"/>
            <a:ext cx="12699959" cy="12812064"/>
          </a:xfrm>
          <a:custGeom>
            <a:avLst/>
            <a:gdLst/>
            <a:ahLst/>
            <a:cxnLst/>
            <a:rect l="l" t="t" r="r" b="b"/>
            <a:pathLst>
              <a:path w="12699959" h="12812064">
                <a:moveTo>
                  <a:pt x="12699959" y="12812065"/>
                </a:moveTo>
                <a:lnTo>
                  <a:pt x="0" y="12812065"/>
                </a:lnTo>
                <a:lnTo>
                  <a:pt x="0" y="0"/>
                </a:lnTo>
                <a:lnTo>
                  <a:pt x="12699959" y="0"/>
                </a:lnTo>
                <a:lnTo>
                  <a:pt x="12699959" y="12812065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548187" y="1028700"/>
            <a:ext cx="8073595" cy="807359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234207" y="8957285"/>
            <a:ext cx="1050785" cy="2277134"/>
          </a:xfrm>
          <a:custGeom>
            <a:avLst/>
            <a:gdLst/>
            <a:ahLst/>
            <a:cxnLst/>
            <a:rect l="l" t="t" r="r" b="b"/>
            <a:pathLst>
              <a:path w="1050785" h="2277134">
                <a:moveTo>
                  <a:pt x="0" y="0"/>
                </a:moveTo>
                <a:lnTo>
                  <a:pt x="1050786" y="0"/>
                </a:lnTo>
                <a:lnTo>
                  <a:pt x="1050786" y="2277134"/>
                </a:lnTo>
                <a:lnTo>
                  <a:pt x="0" y="2277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4495" r="-36818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9880770" y="1399123"/>
            <a:ext cx="7408430" cy="74084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2555" y="597302"/>
            <a:ext cx="8500539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5"/>
              </a:lnSpc>
            </a:pPr>
            <a:r>
              <a:rPr lang="en-US" sz="8104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555" y="2035577"/>
            <a:ext cx="8973933" cy="272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Develop a system to manage the car maintenance process at a garage – including customer information, vehicles, technicians, and services performed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555" y="4913556"/>
            <a:ext cx="8973933" cy="268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Features: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Manage customer and vehicle information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Track services and progress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User role management (Admin / Technician)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Quick statistics and reporting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4254" y="7972798"/>
            <a:ext cx="4909939" cy="159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Target Users: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Garage Administrator</a:t>
            </a:r>
          </a:p>
          <a:p>
            <a:pPr marL="669281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Maintenance Mechanic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813921" y="1658494"/>
            <a:ext cx="13459764" cy="256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5"/>
              </a:lnSpc>
            </a:pPr>
            <a:r>
              <a:rPr lang="en-US" sz="8387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Business Logic</a:t>
            </a:r>
          </a:p>
          <a:p>
            <a:pPr algn="ctr">
              <a:lnSpc>
                <a:spcPts val="10065"/>
              </a:lnSpc>
            </a:pPr>
            <a:endParaRPr lang="en-US" sz="8387" b="1">
              <a:solidFill>
                <a:srgbClr val="123586"/>
              </a:solidFill>
              <a:latin typeface="Eastman Grotesque Bold"/>
              <a:ea typeface="Eastman Grotesque Bold"/>
              <a:cs typeface="Eastman Grotesque Bold"/>
              <a:sym typeface="Eastman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80395" y="4591984"/>
            <a:ext cx="9814605" cy="496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9"/>
              </a:lnSpc>
            </a:pPr>
            <a:r>
              <a:rPr lang="en-US" sz="2532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Features:</a:t>
            </a:r>
          </a:p>
          <a:p>
            <a:pPr marL="546864" lvl="1" indent="-273432" algn="just">
              <a:lnSpc>
                <a:spcPts val="3039"/>
              </a:lnSpc>
              <a:buFont typeface="Arial"/>
              <a:buChar char="•"/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User authentication (login, role-based access)</a:t>
            </a:r>
          </a:p>
          <a:p>
            <a:pPr marL="546864" lvl="1" indent="-273432" algn="just">
              <a:lnSpc>
                <a:spcPts val="3039"/>
              </a:lnSpc>
              <a:buFont typeface="Arial"/>
              <a:buChar char="•"/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management (add, edit, delete, search customers/vehicles/services)</a:t>
            </a:r>
          </a:p>
          <a:p>
            <a:pPr marL="546864" lvl="1" indent="-273432" algn="just">
              <a:lnSpc>
                <a:spcPts val="3039"/>
              </a:lnSpc>
              <a:buFont typeface="Arial"/>
              <a:buChar char="•"/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Display &amp; statistics (services, tasks, vehicle details)</a:t>
            </a:r>
          </a:p>
          <a:p>
            <a:pPr algn="just">
              <a:lnSpc>
                <a:spcPts val="3039"/>
              </a:lnSpc>
            </a:pPr>
            <a:endParaRPr lang="en-US" sz="2532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039"/>
              </a:lnSpc>
            </a:pPr>
            <a:r>
              <a:rPr lang="en-US" sz="2532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Workflow:</a:t>
            </a:r>
          </a:p>
          <a:p>
            <a:pPr algn="just">
              <a:lnSpc>
                <a:spcPts val="3039"/>
              </a:lnSpc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Receive request → Process (Controller) → Query (DAO) → Update UI</a:t>
            </a:r>
          </a:p>
          <a:p>
            <a:pPr algn="just">
              <a:lnSpc>
                <a:spcPts val="3039"/>
              </a:lnSpc>
            </a:pPr>
            <a:endParaRPr lang="en-US" sz="2532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039"/>
              </a:lnSpc>
            </a:pPr>
            <a:r>
              <a:rPr lang="en-US" sz="2532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Core Values:</a:t>
            </a:r>
          </a:p>
          <a:p>
            <a:pPr algn="just">
              <a:lnSpc>
                <a:spcPts val="3039"/>
              </a:lnSpc>
            </a:pPr>
            <a:r>
              <a:rPr lang="en-US" sz="2532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Accuracy, flexibility, efficiency</a:t>
            </a:r>
          </a:p>
          <a:p>
            <a:pPr algn="just">
              <a:lnSpc>
                <a:spcPts val="3039"/>
              </a:lnSpc>
            </a:pPr>
            <a:endParaRPr lang="en-US" sz="2532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9754891"/>
            <a:ext cx="18288000" cy="532109"/>
            <a:chOff x="0" y="0"/>
            <a:chExt cx="4816593" cy="140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40144"/>
            </a:xfrm>
            <a:custGeom>
              <a:avLst/>
              <a:gdLst/>
              <a:ahLst/>
              <a:cxnLst/>
              <a:rect l="l" t="t" r="r" b="b"/>
              <a:pathLst>
                <a:path w="4816592" h="140144">
                  <a:moveTo>
                    <a:pt x="0" y="0"/>
                  </a:moveTo>
                  <a:lnTo>
                    <a:pt x="4816592" y="0"/>
                  </a:lnTo>
                  <a:lnTo>
                    <a:pt x="4816592" y="140144"/>
                  </a:lnTo>
                  <a:lnTo>
                    <a:pt x="0" y="140144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78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036769"/>
            <a:ext cx="18288000" cy="250231"/>
            <a:chOff x="0" y="0"/>
            <a:chExt cx="4816593" cy="65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904"/>
            </a:xfrm>
            <a:custGeom>
              <a:avLst/>
              <a:gdLst/>
              <a:ahLst/>
              <a:cxnLst/>
              <a:rect l="l" t="t" r="r" b="b"/>
              <a:pathLst>
                <a:path w="4816592" h="65904">
                  <a:moveTo>
                    <a:pt x="0" y="0"/>
                  </a:moveTo>
                  <a:lnTo>
                    <a:pt x="4816592" y="0"/>
                  </a:lnTo>
                  <a:lnTo>
                    <a:pt x="4816592" y="65904"/>
                  </a:lnTo>
                  <a:lnTo>
                    <a:pt x="0" y="65904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10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V="1">
            <a:off x="-4366846" y="-1124859"/>
            <a:ext cx="7224411" cy="8412706"/>
          </a:xfrm>
          <a:custGeom>
            <a:avLst/>
            <a:gdLst/>
            <a:ahLst/>
            <a:cxnLst/>
            <a:rect l="l" t="t" r="r" b="b"/>
            <a:pathLst>
              <a:path w="7224411" h="8412706">
                <a:moveTo>
                  <a:pt x="0" y="8412706"/>
                </a:moveTo>
                <a:lnTo>
                  <a:pt x="7224411" y="8412706"/>
                </a:lnTo>
                <a:lnTo>
                  <a:pt x="7224411" y="0"/>
                </a:lnTo>
                <a:lnTo>
                  <a:pt x="0" y="0"/>
                </a:lnTo>
                <a:lnTo>
                  <a:pt x="0" y="8412706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 flipH="1" flipV="1">
            <a:off x="12648676" y="-92316"/>
            <a:ext cx="7224411" cy="8412706"/>
          </a:xfrm>
          <a:custGeom>
            <a:avLst/>
            <a:gdLst/>
            <a:ahLst/>
            <a:cxnLst/>
            <a:rect l="l" t="t" r="r" b="b"/>
            <a:pathLst>
              <a:path w="7224411" h="8412706">
                <a:moveTo>
                  <a:pt x="7224411" y="8412706"/>
                </a:moveTo>
                <a:lnTo>
                  <a:pt x="0" y="8412706"/>
                </a:lnTo>
                <a:lnTo>
                  <a:pt x="0" y="0"/>
                </a:lnTo>
                <a:lnTo>
                  <a:pt x="7224411" y="0"/>
                </a:lnTo>
                <a:lnTo>
                  <a:pt x="7224411" y="8412706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280395" y="3033869"/>
            <a:ext cx="11961364" cy="131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Business Logic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layer that handles requests and coordinates data between the user interface and the database</a:t>
            </a:r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11645843" y="1158489"/>
            <a:ext cx="7480582" cy="74805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7FB5FA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3987" tIns="23987" rIns="23987" bIns="2398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08341" y="1620988"/>
            <a:ext cx="6555585" cy="65555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5465" r="-45465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890140">
            <a:off x="16906391" y="141292"/>
            <a:ext cx="5289783" cy="52897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90000"/>
                  </a:srgbClr>
                </a:gs>
                <a:gs pos="50000">
                  <a:srgbClr val="0151B8">
                    <a:alpha val="216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3890140">
            <a:off x="17373685" y="4678407"/>
            <a:ext cx="1384678" cy="13846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90000"/>
                  </a:srgbClr>
                </a:gs>
                <a:gs pos="100000">
                  <a:srgbClr val="0151B8">
                    <a:alpha val="216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3770140">
            <a:off x="15794190" y="675669"/>
            <a:ext cx="730678" cy="7306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8209" y="1721623"/>
            <a:ext cx="6661162" cy="66611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8262" tIns="48262" rIns="48262" bIns="4826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95650" y="2109064"/>
            <a:ext cx="5886280" cy="588628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 flipH="1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369" r="-27369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9344025" y="650206"/>
            <a:ext cx="1302738" cy="701789"/>
          </a:xfrm>
          <a:custGeom>
            <a:avLst/>
            <a:gdLst/>
            <a:ahLst/>
            <a:cxnLst/>
            <a:rect l="l" t="t" r="r" b="b"/>
            <a:pathLst>
              <a:path w="1302738" h="701789">
                <a:moveTo>
                  <a:pt x="0" y="0"/>
                </a:moveTo>
                <a:lnTo>
                  <a:pt x="1302738" y="0"/>
                </a:lnTo>
                <a:lnTo>
                  <a:pt x="1302738" y="701790"/>
                </a:lnTo>
                <a:lnTo>
                  <a:pt x="0" y="701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16140479" y="8362424"/>
            <a:ext cx="1302738" cy="701789"/>
          </a:xfrm>
          <a:custGeom>
            <a:avLst/>
            <a:gdLst/>
            <a:ahLst/>
            <a:cxnLst/>
            <a:rect l="l" t="t" r="r" b="b"/>
            <a:pathLst>
              <a:path w="1302738" h="701789">
                <a:moveTo>
                  <a:pt x="0" y="0"/>
                </a:moveTo>
                <a:lnTo>
                  <a:pt x="1302738" y="0"/>
                </a:lnTo>
                <a:lnTo>
                  <a:pt x="1302738" y="701789"/>
                </a:lnTo>
                <a:lnTo>
                  <a:pt x="0" y="701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8" name="Group 18"/>
          <p:cNvGrpSpPr/>
          <p:nvPr/>
        </p:nvGrpSpPr>
        <p:grpSpPr>
          <a:xfrm>
            <a:off x="217254" y="3055162"/>
            <a:ext cx="8926746" cy="739366"/>
            <a:chOff x="0" y="0"/>
            <a:chExt cx="4906675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254" y="6512220"/>
            <a:ext cx="8926746" cy="739366"/>
            <a:chOff x="0" y="0"/>
            <a:chExt cx="4906675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7254" y="4783691"/>
            <a:ext cx="8926746" cy="739366"/>
            <a:chOff x="0" y="0"/>
            <a:chExt cx="4906675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06675" cy="406400"/>
            </a:xfrm>
            <a:custGeom>
              <a:avLst/>
              <a:gdLst/>
              <a:ahLst/>
              <a:cxnLst/>
              <a:rect l="l" t="t" r="r" b="b"/>
              <a:pathLst>
                <a:path w="4906675" h="406400">
                  <a:moveTo>
                    <a:pt x="470347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703475" y="406400"/>
                  </a:lnTo>
                  <a:lnTo>
                    <a:pt x="4906675" y="203200"/>
                  </a:lnTo>
                  <a:lnTo>
                    <a:pt x="4703475" y="0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2400" y="-38100"/>
              <a:ext cx="4601875" cy="444500"/>
            </a:xfrm>
            <a:prstGeom prst="rect">
              <a:avLst/>
            </a:prstGeom>
          </p:spPr>
          <p:txBody>
            <a:bodyPr lIns="49499" tIns="49499" rIns="49499" bIns="49499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565210" y="3163259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3" y="0"/>
                </a:lnTo>
                <a:lnTo>
                  <a:pt x="523173" y="523173"/>
                </a:lnTo>
                <a:lnTo>
                  <a:pt x="0" y="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8"/>
          <p:cNvSpPr/>
          <p:nvPr/>
        </p:nvSpPr>
        <p:spPr>
          <a:xfrm>
            <a:off x="565210" y="4891787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3" y="0"/>
                </a:lnTo>
                <a:lnTo>
                  <a:pt x="523173" y="523174"/>
                </a:lnTo>
                <a:lnTo>
                  <a:pt x="0" y="523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Freeform 29"/>
          <p:cNvSpPr/>
          <p:nvPr/>
        </p:nvSpPr>
        <p:spPr>
          <a:xfrm>
            <a:off x="565210" y="6616593"/>
            <a:ext cx="523174" cy="523174"/>
          </a:xfrm>
          <a:custGeom>
            <a:avLst/>
            <a:gdLst/>
            <a:ahLst/>
            <a:cxnLst/>
            <a:rect l="l" t="t" r="r" b="b"/>
            <a:pathLst>
              <a:path w="523174" h="523174">
                <a:moveTo>
                  <a:pt x="0" y="0"/>
                </a:moveTo>
                <a:lnTo>
                  <a:pt x="523173" y="0"/>
                </a:lnTo>
                <a:lnTo>
                  <a:pt x="523173" y="523174"/>
                </a:lnTo>
                <a:lnTo>
                  <a:pt x="0" y="523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0" name="TextBox 30"/>
          <p:cNvSpPr txBox="1"/>
          <p:nvPr/>
        </p:nvSpPr>
        <p:spPr>
          <a:xfrm>
            <a:off x="1207481" y="1245278"/>
            <a:ext cx="15251405" cy="217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56"/>
              </a:lnSpc>
            </a:pPr>
            <a:r>
              <a:rPr lang="en-US" sz="7213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Frontend</a:t>
            </a:r>
          </a:p>
          <a:p>
            <a:pPr algn="l">
              <a:lnSpc>
                <a:spcPts val="8656"/>
              </a:lnSpc>
            </a:pPr>
            <a:endParaRPr lang="en-US" sz="7213" b="1">
              <a:solidFill>
                <a:srgbClr val="123586"/>
              </a:solidFill>
              <a:latin typeface="Eastman Grotesque Bold"/>
              <a:ea typeface="Eastman Grotesque Bold"/>
              <a:cs typeface="Eastman Grotesque Bold"/>
              <a:sym typeface="Eastman Grotesque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97520" y="3194739"/>
            <a:ext cx="76926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96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Login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7520" y="6651796"/>
            <a:ext cx="76926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96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Mechanic Dashboard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7520" y="4923268"/>
            <a:ext cx="769261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96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Admin Dashboard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65818">
            <a:off x="15792762" y="378361"/>
            <a:ext cx="5289783" cy="52897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581221">
            <a:off x="-2009996" y="6946961"/>
            <a:ext cx="5115846" cy="51158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65818">
            <a:off x="14613177" y="606362"/>
            <a:ext cx="1384678" cy="13846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581221">
            <a:off x="2494864" y="9214683"/>
            <a:ext cx="1298895" cy="12988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865818">
            <a:off x="14973538" y="2620270"/>
            <a:ext cx="344610" cy="3446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072617" y="7772102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5446065" y="4542363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8858526" y="2195535"/>
            <a:ext cx="8711480" cy="5895930"/>
          </a:xfrm>
          <a:custGeom>
            <a:avLst/>
            <a:gdLst/>
            <a:ahLst/>
            <a:cxnLst/>
            <a:rect l="l" t="t" r="r" b="b"/>
            <a:pathLst>
              <a:path w="8711480" h="5895930">
                <a:moveTo>
                  <a:pt x="0" y="0"/>
                </a:moveTo>
                <a:lnTo>
                  <a:pt x="8711479" y="0"/>
                </a:lnTo>
                <a:lnTo>
                  <a:pt x="8711479" y="5895930"/>
                </a:lnTo>
                <a:lnTo>
                  <a:pt x="0" y="5895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TextBox 23"/>
          <p:cNvSpPr txBox="1"/>
          <p:nvPr/>
        </p:nvSpPr>
        <p:spPr>
          <a:xfrm>
            <a:off x="1332869" y="2262210"/>
            <a:ext cx="8905894" cy="105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Login Screen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0678" y="3778255"/>
            <a:ext cx="7152333" cy="342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User authentication based on username and password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Redirect users to the appropriate interface based on their role (Admin Dashboard or Mechanic Dashboard)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65818">
            <a:off x="15792762" y="378361"/>
            <a:ext cx="5289783" cy="52897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581221">
            <a:off x="-2009996" y="6946961"/>
            <a:ext cx="5115846" cy="51158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65818">
            <a:off x="14613177" y="606362"/>
            <a:ext cx="1384678" cy="13846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581221">
            <a:off x="2494864" y="9214683"/>
            <a:ext cx="1298895" cy="12988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865818">
            <a:off x="14973538" y="2620270"/>
            <a:ext cx="344610" cy="3446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072617" y="7772102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5446065" y="4542363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 flipH="1" flipV="1">
            <a:off x="12633119" y="-265359"/>
            <a:ext cx="9620767" cy="9705691"/>
          </a:xfrm>
          <a:custGeom>
            <a:avLst/>
            <a:gdLst/>
            <a:ahLst/>
            <a:cxnLst/>
            <a:rect l="l" t="t" r="r" b="b"/>
            <a:pathLst>
              <a:path w="9620767" h="9705691">
                <a:moveTo>
                  <a:pt x="9620767" y="9705691"/>
                </a:moveTo>
                <a:lnTo>
                  <a:pt x="0" y="9705691"/>
                </a:lnTo>
                <a:lnTo>
                  <a:pt x="0" y="0"/>
                </a:lnTo>
                <a:lnTo>
                  <a:pt x="9620767" y="0"/>
                </a:lnTo>
                <a:lnTo>
                  <a:pt x="9620767" y="9705691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10120721" y="4822398"/>
            <a:ext cx="6654024" cy="5015470"/>
          </a:xfrm>
          <a:custGeom>
            <a:avLst/>
            <a:gdLst/>
            <a:ahLst/>
            <a:cxnLst/>
            <a:rect l="l" t="t" r="r" b="b"/>
            <a:pathLst>
              <a:path w="6654024" h="5015470">
                <a:moveTo>
                  <a:pt x="0" y="0"/>
                </a:moveTo>
                <a:lnTo>
                  <a:pt x="6654024" y="0"/>
                </a:lnTo>
                <a:lnTo>
                  <a:pt x="6654024" y="5015471"/>
                </a:lnTo>
                <a:lnTo>
                  <a:pt x="0" y="501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10120721" y="337229"/>
            <a:ext cx="6654024" cy="4250258"/>
          </a:xfrm>
          <a:custGeom>
            <a:avLst/>
            <a:gdLst/>
            <a:ahLst/>
            <a:cxnLst/>
            <a:rect l="l" t="t" r="r" b="b"/>
            <a:pathLst>
              <a:path w="6654024" h="4250258">
                <a:moveTo>
                  <a:pt x="0" y="0"/>
                </a:moveTo>
                <a:lnTo>
                  <a:pt x="6654024" y="0"/>
                </a:lnTo>
                <a:lnTo>
                  <a:pt x="6654024" y="4250257"/>
                </a:lnTo>
                <a:lnTo>
                  <a:pt x="0" y="4250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617079" y="1095375"/>
            <a:ext cx="12830653" cy="105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Admin Dashboard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8420" y="3116176"/>
            <a:ext cx="9241907" cy="426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0" lvl="1" indent="-367025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Provides an overview of vehicle maintenance activities</a:t>
            </a:r>
          </a:p>
          <a:p>
            <a:pPr marL="734050" lvl="1" indent="-367025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Allows administrators to perform data management operations (add, edit, delete)</a:t>
            </a:r>
          </a:p>
          <a:p>
            <a:pPr marL="734050" lvl="1" indent="-367025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Supports mechanic assignment and job status tracking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 lang="en-US" sz="3200" dirty="0">
              <a:solidFill>
                <a:srgbClr val="1235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65818">
            <a:off x="15792762" y="378361"/>
            <a:ext cx="5289783" cy="52897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50000">
                  <a:srgbClr val="0151B8">
                    <a:alpha val="2400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581221">
            <a:off x="-2065081" y="7729077"/>
            <a:ext cx="5115846" cy="51158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27000"/>
                  </a:srgbClr>
                </a:gs>
                <a:gs pos="50000">
                  <a:srgbClr val="0151B8">
                    <a:alpha val="6480"/>
                  </a:srgbClr>
                </a:gs>
                <a:gs pos="100000">
                  <a:srgbClr val="0151B8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65818">
            <a:off x="14613177" y="606362"/>
            <a:ext cx="1384678" cy="13846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65818">
            <a:off x="14973538" y="2620270"/>
            <a:ext cx="344610" cy="3446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1B8">
                    <a:alpha val="100000"/>
                  </a:srgbClr>
                </a:gs>
                <a:gs pos="100000">
                  <a:srgbClr val="0151B8">
                    <a:alpha val="2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34906" y="8460656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5446065" y="4542363"/>
            <a:ext cx="1318426" cy="710241"/>
          </a:xfrm>
          <a:custGeom>
            <a:avLst/>
            <a:gdLst/>
            <a:ahLst/>
            <a:cxnLst/>
            <a:rect l="l" t="t" r="r" b="b"/>
            <a:pathLst>
              <a:path w="1318426" h="710241">
                <a:moveTo>
                  <a:pt x="0" y="0"/>
                </a:moveTo>
                <a:lnTo>
                  <a:pt x="1318426" y="0"/>
                </a:lnTo>
                <a:lnTo>
                  <a:pt x="1318426" y="710240"/>
                </a:lnTo>
                <a:lnTo>
                  <a:pt x="0" y="71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63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9907833" y="1267838"/>
            <a:ext cx="8380167" cy="7374547"/>
          </a:xfrm>
          <a:custGeom>
            <a:avLst/>
            <a:gdLst/>
            <a:ahLst/>
            <a:cxnLst/>
            <a:rect l="l" t="t" r="r" b="b"/>
            <a:pathLst>
              <a:path w="8380167" h="7374547">
                <a:moveTo>
                  <a:pt x="0" y="0"/>
                </a:moveTo>
                <a:lnTo>
                  <a:pt x="8380167" y="0"/>
                </a:lnTo>
                <a:lnTo>
                  <a:pt x="8380167" y="7374546"/>
                </a:lnTo>
                <a:lnTo>
                  <a:pt x="0" y="7374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293892" y="2050609"/>
            <a:ext cx="12830653" cy="105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Mechanics Dashboard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639" y="3765836"/>
            <a:ext cx="9241907" cy="426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0" lvl="1" indent="-367025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Displays a list of assigned maintenance tasks</a:t>
            </a:r>
          </a:p>
          <a:p>
            <a:pPr marL="734050" lvl="1" indent="-367025" algn="just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Allows mechanics to update job status (Pending, Ongoing)</a:t>
            </a:r>
          </a:p>
          <a:p>
            <a:pPr marL="734050" lvl="1" indent="-367025" algn="just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Provides detailed information about the vehicle related to the task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1235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79572" cy="10287000"/>
            <a:chOff x="0" y="0"/>
            <a:chExt cx="18382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8241" cy="2709333"/>
            </a:xfrm>
            <a:custGeom>
              <a:avLst/>
              <a:gdLst/>
              <a:ahLst/>
              <a:cxnLst/>
              <a:rect l="l" t="t" r="r" b="b"/>
              <a:pathLst>
                <a:path w="1838241" h="2709333">
                  <a:moveTo>
                    <a:pt x="0" y="0"/>
                  </a:moveTo>
                  <a:lnTo>
                    <a:pt x="1838241" y="0"/>
                  </a:lnTo>
                  <a:lnTo>
                    <a:pt x="18382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3824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3976488" cy="10287000"/>
            <a:chOff x="0" y="0"/>
            <a:chExt cx="104730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305" cy="2709333"/>
            </a:xfrm>
            <a:custGeom>
              <a:avLst/>
              <a:gdLst/>
              <a:ahLst/>
              <a:cxnLst/>
              <a:rect l="l" t="t" r="r" b="b"/>
              <a:pathLst>
                <a:path w="1047305" h="2709333">
                  <a:moveTo>
                    <a:pt x="0" y="0"/>
                  </a:moveTo>
                  <a:lnTo>
                    <a:pt x="1047305" y="0"/>
                  </a:lnTo>
                  <a:lnTo>
                    <a:pt x="10473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17DE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73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348570"/>
            <a:ext cx="7909730" cy="79097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  <a:ln w="190500" cap="sq">
              <a:solidFill>
                <a:srgbClr val="517DE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060851" y="282732"/>
            <a:ext cx="8955914" cy="198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5"/>
              </a:lnSpc>
            </a:pPr>
            <a:r>
              <a:rPr lang="en-US" sz="698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THE CHALLENGES </a:t>
            </a:r>
          </a:p>
          <a:p>
            <a:pPr algn="l">
              <a:lnSpc>
                <a:spcPts val="7685"/>
              </a:lnSpc>
            </a:pPr>
            <a:r>
              <a:rPr lang="en-US" sz="698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OF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3477" y="2709896"/>
            <a:ext cx="8390722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Create role-specific interfaces: 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Designing the Admin Dashboard with multiple complex tabs, while the Mechanic Dashboard needs to be simple, displaying only assigned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60851" y="4977482"/>
            <a:ext cx="10001939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data updates: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Ensuring </a:t>
            </a:r>
            <a:r>
              <a:rPr lang="en-US" sz="2599" dirty="0" err="1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TableView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(e.g., </a:t>
            </a:r>
            <a:r>
              <a:rPr lang="en-US" sz="2599" dirty="0" err="1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customersTable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99" dirty="0" err="1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tasksTable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) automatically refreshes when the Admin adds/removes customers or the Mechanic updates task status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47080" y="7245067"/>
            <a:ext cx="10015710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1235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Complex user event management:</a:t>
            </a:r>
            <a:r>
              <a:rPr lang="en-US" sz="2599" dirty="0">
                <a:solidFill>
                  <a:srgbClr val="123586"/>
                </a:solidFill>
                <a:latin typeface="Open Sans"/>
                <a:ea typeface="Open Sans"/>
                <a:cs typeface="Open Sans"/>
                <a:sym typeface="Open Sans"/>
              </a:rPr>
              <a:t> Handling multiple simultaneous interactions, such as selecting a customer to view their vehicle, selecting a vehicle for details, or searching in the Admin Dashboard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9737" y="3477704"/>
            <a:ext cx="4187099" cy="2984538"/>
            <a:chOff x="0" y="0"/>
            <a:chExt cx="950080" cy="677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0080" cy="677211"/>
            </a:xfrm>
            <a:custGeom>
              <a:avLst/>
              <a:gdLst/>
              <a:ahLst/>
              <a:cxnLst/>
              <a:rect l="l" t="t" r="r" b="b"/>
              <a:pathLst>
                <a:path w="950080" h="677211">
                  <a:moveTo>
                    <a:pt x="0" y="0"/>
                  </a:moveTo>
                  <a:lnTo>
                    <a:pt x="950080" y="0"/>
                  </a:lnTo>
                  <a:lnTo>
                    <a:pt x="950080" y="677211"/>
                  </a:lnTo>
                  <a:lnTo>
                    <a:pt x="0" y="677211"/>
                  </a:lnTo>
                  <a:close/>
                </a:path>
              </a:pathLst>
            </a:custGeom>
            <a:solidFill>
              <a:srgbClr val="3A66D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50080" cy="715311"/>
            </a:xfrm>
            <a:prstGeom prst="rect">
              <a:avLst/>
            </a:prstGeom>
          </p:spPr>
          <p:txBody>
            <a:bodyPr lIns="58964" tIns="58964" rIns="58964" bIns="58964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9737" y="6625345"/>
            <a:ext cx="4187099" cy="2984538"/>
            <a:chOff x="0" y="0"/>
            <a:chExt cx="950080" cy="6772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080" cy="677211"/>
            </a:xfrm>
            <a:custGeom>
              <a:avLst/>
              <a:gdLst/>
              <a:ahLst/>
              <a:cxnLst/>
              <a:rect l="l" t="t" r="r" b="b"/>
              <a:pathLst>
                <a:path w="950080" h="677211">
                  <a:moveTo>
                    <a:pt x="0" y="0"/>
                  </a:moveTo>
                  <a:lnTo>
                    <a:pt x="950080" y="0"/>
                  </a:lnTo>
                  <a:lnTo>
                    <a:pt x="950080" y="677211"/>
                  </a:lnTo>
                  <a:lnTo>
                    <a:pt x="0" y="677211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50080" cy="715311"/>
            </a:xfrm>
            <a:prstGeom prst="rect">
              <a:avLst/>
            </a:prstGeom>
          </p:spPr>
          <p:txBody>
            <a:bodyPr lIns="58964" tIns="58964" rIns="58964" bIns="58964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24997" y="3477704"/>
            <a:ext cx="4187099" cy="2984538"/>
            <a:chOff x="0" y="0"/>
            <a:chExt cx="950080" cy="6772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0080" cy="677211"/>
            </a:xfrm>
            <a:custGeom>
              <a:avLst/>
              <a:gdLst/>
              <a:ahLst/>
              <a:cxnLst/>
              <a:rect l="l" t="t" r="r" b="b"/>
              <a:pathLst>
                <a:path w="950080" h="677211">
                  <a:moveTo>
                    <a:pt x="0" y="0"/>
                  </a:moveTo>
                  <a:lnTo>
                    <a:pt x="950080" y="0"/>
                  </a:lnTo>
                  <a:lnTo>
                    <a:pt x="950080" y="677211"/>
                  </a:lnTo>
                  <a:lnTo>
                    <a:pt x="0" y="677211"/>
                  </a:lnTo>
                  <a:close/>
                </a:path>
              </a:pathLst>
            </a:custGeom>
            <a:solidFill>
              <a:srgbClr val="12358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50080" cy="715311"/>
            </a:xfrm>
            <a:prstGeom prst="rect">
              <a:avLst/>
            </a:prstGeom>
          </p:spPr>
          <p:txBody>
            <a:bodyPr lIns="58964" tIns="58964" rIns="58964" bIns="58964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4997" y="6625345"/>
            <a:ext cx="4187099" cy="2984538"/>
            <a:chOff x="0" y="0"/>
            <a:chExt cx="950080" cy="6772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0080" cy="677211"/>
            </a:xfrm>
            <a:custGeom>
              <a:avLst/>
              <a:gdLst/>
              <a:ahLst/>
              <a:cxnLst/>
              <a:rect l="l" t="t" r="r" b="b"/>
              <a:pathLst>
                <a:path w="950080" h="677211">
                  <a:moveTo>
                    <a:pt x="0" y="0"/>
                  </a:moveTo>
                  <a:lnTo>
                    <a:pt x="950080" y="0"/>
                  </a:lnTo>
                  <a:lnTo>
                    <a:pt x="950080" y="677211"/>
                  </a:lnTo>
                  <a:lnTo>
                    <a:pt x="0" y="677211"/>
                  </a:lnTo>
                  <a:close/>
                </a:path>
              </a:pathLst>
            </a:custGeom>
            <a:solidFill>
              <a:srgbClr val="3A66D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50080" cy="715311"/>
            </a:xfrm>
            <a:prstGeom prst="rect">
              <a:avLst/>
            </a:prstGeom>
          </p:spPr>
          <p:txBody>
            <a:bodyPr lIns="58964" tIns="58964" rIns="58964" bIns="58964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19737" y="1055796"/>
            <a:ext cx="8905894" cy="105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1"/>
              </a:lnSpc>
            </a:pPr>
            <a:r>
              <a:rPr lang="en-US" sz="7346" b="1">
                <a:solidFill>
                  <a:srgbClr val="123586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 Future Plan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736760"/>
            <a:ext cx="4176912" cy="169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3007" b="1">
                <a:solidFill>
                  <a:srgbClr val="FFFFFF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Expand the functionality of component inventory management.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514" y="6873875"/>
            <a:ext cx="3791322" cy="85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3007" b="1">
                <a:solidFill>
                  <a:srgbClr val="FFFFFF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Support multiple languages."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73963" y="3575190"/>
            <a:ext cx="3791322" cy="169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3007" b="1">
                <a:solidFill>
                  <a:srgbClr val="FFFFFF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Add revenue reports and technician performance statistics.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73963" y="6873875"/>
            <a:ext cx="3791322" cy="127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3007" b="1">
                <a:solidFill>
                  <a:srgbClr val="FFFFFF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Optimize the interface for mobile devices.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425969"/>
            <a:ext cx="348804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0"/>
              </a:lnSpc>
            </a:pPr>
            <a:r>
              <a:rPr lang="en-US" sz="1533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Help track the inventory quantity of components, including inbound and outbound transactions, and assign them to specific repair vehicles.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5514" y="7857981"/>
            <a:ext cx="3603056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0"/>
              </a:lnSpc>
            </a:pPr>
            <a:r>
              <a:rPr lang="en-US" sz="153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Make the system more user-friendly for users in different regions (e.g., English and Vietnamese).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98903" y="5425969"/>
            <a:ext cx="3541442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0"/>
              </a:lnSpc>
            </a:pPr>
            <a:r>
              <a:rPr lang="en-US" sz="153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Support the management team in tracking monthly activities, revenue, and the number of vehicles repaired.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73963" y="8305114"/>
            <a:ext cx="3541442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0"/>
              </a:lnSpc>
            </a:pPr>
            <a:r>
              <a:rPr lang="en-US" sz="153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Responsive UI to allow technicians or admins to easily operate on mobile phones.</a:t>
            </a:r>
          </a:p>
        </p:txBody>
      </p:sp>
      <p:sp>
        <p:nvSpPr>
          <p:cNvPr id="23" name="Freeform 23"/>
          <p:cNvSpPr/>
          <p:nvPr/>
        </p:nvSpPr>
        <p:spPr>
          <a:xfrm flipH="1" flipV="1">
            <a:off x="12674432" y="-237817"/>
            <a:ext cx="9620767" cy="9705691"/>
          </a:xfrm>
          <a:custGeom>
            <a:avLst/>
            <a:gdLst/>
            <a:ahLst/>
            <a:cxnLst/>
            <a:rect l="l" t="t" r="r" b="b"/>
            <a:pathLst>
              <a:path w="9620767" h="9705691">
                <a:moveTo>
                  <a:pt x="9620767" y="9705691"/>
                </a:moveTo>
                <a:lnTo>
                  <a:pt x="0" y="9705691"/>
                </a:lnTo>
                <a:lnTo>
                  <a:pt x="0" y="0"/>
                </a:lnTo>
                <a:lnTo>
                  <a:pt x="9620767" y="0"/>
                </a:lnTo>
                <a:lnTo>
                  <a:pt x="9620767" y="970569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24" name="Group 24"/>
          <p:cNvGrpSpPr/>
          <p:nvPr/>
        </p:nvGrpSpPr>
        <p:grpSpPr>
          <a:xfrm>
            <a:off x="10553577" y="2432779"/>
            <a:ext cx="6762873" cy="676287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27774" r="-50003"/>
              </a:stretch>
            </a:blipFill>
            <a:ln w="190500" cap="sq">
              <a:solidFill>
                <a:srgbClr val="517DE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464</Words>
  <Application>Microsoft Office PowerPoint</Application>
  <PresentationFormat>Custom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Calibri</vt:lpstr>
      <vt:lpstr>Canva Sans Bold</vt:lpstr>
      <vt:lpstr>Public Sans Bold</vt:lpstr>
      <vt:lpstr>Open Sauce Bold</vt:lpstr>
      <vt:lpstr>Open Sans</vt:lpstr>
      <vt:lpstr>Eastman Grotesque Bold</vt:lpstr>
      <vt:lpstr>Public Sans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Maintenance System</dc:title>
  <cp:lastModifiedBy>Slade Sahoye</cp:lastModifiedBy>
  <cp:revision>4</cp:revision>
  <dcterms:created xsi:type="dcterms:W3CDTF">2006-08-16T00:00:00Z</dcterms:created>
  <dcterms:modified xsi:type="dcterms:W3CDTF">2025-04-13T03:37:33Z</dcterms:modified>
  <dc:identifier>DAGkduhcM5Y</dc:identifier>
</cp:coreProperties>
</file>